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5" r:id="rId3"/>
    <p:sldId id="274" r:id="rId4"/>
    <p:sldId id="287" r:id="rId5"/>
    <p:sldId id="273" r:id="rId6"/>
    <p:sldId id="269" r:id="rId7"/>
    <p:sldId id="299" r:id="rId8"/>
    <p:sldId id="399" r:id="rId9"/>
    <p:sldId id="400" r:id="rId10"/>
    <p:sldId id="401" r:id="rId11"/>
    <p:sldId id="362" r:id="rId12"/>
    <p:sldId id="378" r:id="rId13"/>
    <p:sldId id="402" r:id="rId14"/>
    <p:sldId id="403" r:id="rId15"/>
    <p:sldId id="404" r:id="rId16"/>
    <p:sldId id="405" r:id="rId17"/>
    <p:sldId id="393" r:id="rId18"/>
    <p:sldId id="394" r:id="rId19"/>
    <p:sldId id="395" r:id="rId20"/>
    <p:sldId id="396" r:id="rId21"/>
    <p:sldId id="406" r:id="rId22"/>
    <p:sldId id="397" r:id="rId23"/>
    <p:sldId id="407" r:id="rId24"/>
    <p:sldId id="408" r:id="rId25"/>
    <p:sldId id="409" r:id="rId26"/>
    <p:sldId id="410" r:id="rId27"/>
    <p:sldId id="411" r:id="rId28"/>
    <p:sldId id="412" r:id="rId29"/>
    <p:sldId id="414" r:id="rId30"/>
    <p:sldId id="275" r:id="rId31"/>
    <p:sldId id="26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01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8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3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179B4-AB35-9A43-B0C6-962E1C488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9BB91-1D68-904B-A159-ED8D7E25D4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5018D-A27E-0346-865B-D9E337A69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9C36E-A759-A646-A9FD-F40711F93037}" type="datetimeFigureOut">
              <a:rPr lang="en-US" smtClean="0"/>
              <a:t>5/12/21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5C545-299C-3C47-BF14-5A0A9ADB5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3C7DF-72C1-EF4C-BB35-A66FCC2B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63D5-C234-BD4B-AB65-E048C2447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50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665BB-FDB6-0E4C-8210-1959723AC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5BAE8-74AE-F442-938D-E82BFDD0F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48155-335A-0C42-A4B5-475FF2F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9C36E-A759-A646-A9FD-F40711F93037}" type="datetimeFigureOut">
              <a:rPr lang="en-US" smtClean="0"/>
              <a:t>5/12/21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AEA0B-14B1-3240-8116-62C3F6709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4301C-334D-1946-89C8-7CDE6A483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63D5-C234-BD4B-AB65-E048C2447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11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157E98-F6E1-B74D-BC32-E671F421EA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721FF0-A8A6-B643-A23B-D13477CDDA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E00A8-AA34-8D4D-8034-336520BD3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9C36E-A759-A646-A9FD-F40711F93037}" type="datetimeFigureOut">
              <a:rPr lang="en-US" smtClean="0"/>
              <a:t>5/12/21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7B116-DB3A-C447-9630-55065CDAD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79A4D-A4B7-0743-AECE-2A09372D7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63D5-C234-BD4B-AB65-E048C2447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694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049E-64A8-8C4D-94A7-10FDD261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FAC8-78DF-6B4D-A956-AE961F661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B88E1-167A-0248-9E69-5D41687E7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9C36E-A759-A646-A9FD-F40711F93037}" type="datetimeFigureOut">
              <a:rPr lang="en-US" smtClean="0"/>
              <a:t>5/12/21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DEDE7-A206-3A45-B724-A5DBD710A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64173-1B4D-C04D-A866-9E06B1D7E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63D5-C234-BD4B-AB65-E048C2447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09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39D4-62E5-9F47-9D67-330D24A7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65AC6-49DB-2140-9ECA-B49F70253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F8371-C6F3-4947-897E-872572F94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9C36E-A759-A646-A9FD-F40711F93037}" type="datetimeFigureOut">
              <a:rPr lang="en-US" smtClean="0"/>
              <a:t>5/12/21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E7D9D-A73F-D24B-A844-497EF466D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CF859-5A61-D34F-96B5-E8F52F10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63D5-C234-BD4B-AB65-E048C2447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010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47C0F-5E56-D34D-9B35-46B42151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9FCED-5C17-074D-A549-AE7917CB1D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85566-F6B1-4A43-AF18-DC0180132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A3690-AB91-0341-B3BC-D3E084055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9C36E-A759-A646-A9FD-F40711F93037}" type="datetimeFigureOut">
              <a:rPr lang="en-US" smtClean="0"/>
              <a:t>5/12/21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87D71-D961-AB40-BA7F-7ED92D880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C76A7-A471-1E43-9714-388F3856F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63D5-C234-BD4B-AB65-E048C2447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766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9E24-C223-AA41-B6E4-BE255B972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B9272-EB03-4645-B88C-5C23F4CE4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1001A-FA64-0744-8190-D2FCA337D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18783-082D-684C-A03E-6651714BB5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67816B-8B4A-B648-80A0-569A0F7D5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A2CC37-031E-4C46-9874-8C6418E1D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9C36E-A759-A646-A9FD-F40711F93037}" type="datetimeFigureOut">
              <a:rPr lang="en-US" smtClean="0"/>
              <a:t>5/12/21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FEA5F-F01E-A047-BA99-05B44D606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CF5990-9212-6343-AEBD-D8D46862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63D5-C234-BD4B-AB65-E048C2447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172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44BB-429B-E54C-B944-0DD715CB3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219389-6B4E-5244-9B29-AA2863EB1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9C36E-A759-A646-A9FD-F40711F93037}" type="datetimeFigureOut">
              <a:rPr lang="en-US" smtClean="0"/>
              <a:t>5/12/21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4DBD9-C56A-4445-9986-914E7FD43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026F7-24C3-B44E-9D8F-D2C5B2646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63D5-C234-BD4B-AB65-E048C2447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06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06E43C-E4D7-6949-9988-640612EED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9C36E-A759-A646-A9FD-F40711F93037}" type="datetimeFigureOut">
              <a:rPr lang="en-US" smtClean="0"/>
              <a:t>5/12/21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8CFBBD-1542-0749-B95B-E01B79865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3937E-FFCF-8545-8906-E2D903A9B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63D5-C234-BD4B-AB65-E048C2447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777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D0E5C-BDF2-0243-B18C-731F49CF2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953A9-9609-4B46-8A23-B8D8CBC92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2ACA1-BAC4-E14C-B94B-E6F59EC36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6677D-53E7-CB4E-8BCE-785FD83E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9C36E-A759-A646-A9FD-F40711F93037}" type="datetimeFigureOut">
              <a:rPr lang="en-US" smtClean="0"/>
              <a:t>5/12/21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20D05-00AB-C145-9734-92F5AF62A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4043BF-9398-B340-9FCB-058D7D35E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63D5-C234-BD4B-AB65-E048C2447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34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B170-5CCF-F04C-84FB-39D6144FC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537251-AA9F-0F49-9478-46CEA7CA51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481A11-F1FE-EE4F-8E5B-77D79898C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6BF313-F982-D849-B428-4A1F62279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9C36E-A759-A646-A9FD-F40711F93037}" type="datetimeFigureOut">
              <a:rPr lang="en-US" smtClean="0"/>
              <a:t>5/12/21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E8AB7-893E-AA4E-B32B-F1942FEA8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18B76-1F99-B54E-92CD-C8447DDA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63D5-C234-BD4B-AB65-E048C2447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084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436C32-836D-5B40-9295-1D3A5BFAA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DD286-C55F-C74A-AC02-EC13054F9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06AB4-0695-374A-AABD-E8C281EF54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9C36E-A759-A646-A9FD-F40711F93037}" type="datetimeFigureOut">
              <a:rPr lang="en-US" smtClean="0"/>
              <a:t>5/12/21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8E447-2AA8-0D41-881E-17C59489AD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5FE50-4D4F-BC47-9F84-44E32F6EC2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663D5-C234-BD4B-AB65-E048C2447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6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6979" y="3435887"/>
            <a:ext cx="111948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7200" b="1" dirty="0">
                <a:latin typeface="+mj-lt"/>
              </a:rPr>
              <a:t>Chapter 14 – Ecology and habitat study</a:t>
            </a:r>
            <a:endParaRPr lang="en-IE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58560" y="6031043"/>
            <a:ext cx="8183997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E" sz="2800" cap="all" dirty="0"/>
              <a:t>The Biological World </a:t>
            </a:r>
            <a:r>
              <a:rPr lang="en-IE" sz="2800" dirty="0"/>
              <a:t>– Systems and Interactions</a:t>
            </a:r>
          </a:p>
        </p:txBody>
      </p:sp>
    </p:spTree>
    <p:extLst>
      <p:ext uri="{BB962C8B-B14F-4D97-AF65-F5344CB8AC3E}">
        <p14:creationId xmlns:p14="http://schemas.microsoft.com/office/powerpoint/2010/main" val="3159516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7F84-8B3A-C247-AAD5-0BBEFE09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5" y="-22302"/>
            <a:ext cx="11659264" cy="1382751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2060"/>
                </a:solidFill>
              </a:rPr>
              <a:t>Populations, communities, habitats and ecosystems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8EC39-8722-FF46-A56B-D42D24AD6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50" y="1422400"/>
            <a:ext cx="83693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44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4343-A53F-614D-8572-A22EFC88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516" y="2303931"/>
            <a:ext cx="1028328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14.3 Energy flow in an ecosystem </a:t>
            </a:r>
          </a:p>
        </p:txBody>
      </p:sp>
    </p:spTree>
    <p:extLst>
      <p:ext uri="{BB962C8B-B14F-4D97-AF65-F5344CB8AC3E}">
        <p14:creationId xmlns:p14="http://schemas.microsoft.com/office/powerpoint/2010/main" val="2138039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7F84-8B3A-C247-AAD5-0BBEFE09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36" y="-22302"/>
            <a:ext cx="9614874" cy="1382751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</a:rPr>
              <a:t>Energy flow in an ecosystem 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3E4412-CCA9-A642-AB05-E6D1137663EC}"/>
              </a:ext>
            </a:extLst>
          </p:cNvPr>
          <p:cNvSpPr txBox="1">
            <a:spLocks/>
          </p:cNvSpPr>
          <p:nvPr/>
        </p:nvSpPr>
        <p:spPr>
          <a:xfrm>
            <a:off x="489325" y="471939"/>
            <a:ext cx="10706499" cy="5330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2000" indent="-432000">
              <a:lnSpc>
                <a:spcPct val="11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2060"/>
              </a:solidFill>
              <a:latin typeface="+mn-lt"/>
            </a:endParaRPr>
          </a:p>
          <a:p>
            <a:pPr marL="432000" indent="-432000">
              <a:lnSpc>
                <a:spcPct val="11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2060"/>
              </a:solidFill>
              <a:latin typeface="+mn-lt"/>
            </a:endParaRPr>
          </a:p>
          <a:p>
            <a:pPr marL="432000" indent="-432000">
              <a:lnSpc>
                <a:spcPct val="11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+mn-lt"/>
              </a:rPr>
              <a:t>The energy needed for an ecosystem to function comes mostly from sunlight. </a:t>
            </a:r>
          </a:p>
          <a:p>
            <a:pPr marL="432000" indent="-432000">
              <a:lnSpc>
                <a:spcPct val="11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2060"/>
                </a:solidFill>
                <a:latin typeface="+mn-lt"/>
              </a:rPr>
              <a:t>Light energy 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is trapped in the ecosystem during the process of </a:t>
            </a:r>
            <a:r>
              <a:rPr lang="en-US" sz="3200" b="1" dirty="0">
                <a:solidFill>
                  <a:srgbClr val="002060"/>
                </a:solidFill>
                <a:latin typeface="+mn-lt"/>
              </a:rPr>
              <a:t>photosynthesis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.</a:t>
            </a:r>
          </a:p>
          <a:p>
            <a:pPr marL="432000" indent="-432000">
              <a:lnSpc>
                <a:spcPct val="11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2060"/>
                </a:solidFill>
                <a:latin typeface="+mn-lt"/>
              </a:rPr>
              <a:t>Producers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 (green plants) use light energy during photosynthesis to create chemical energy (food).</a:t>
            </a:r>
          </a:p>
          <a:p>
            <a:pPr marL="432000" indent="-432000">
              <a:lnSpc>
                <a:spcPct val="11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2060"/>
                </a:solidFill>
                <a:latin typeface="+mn-lt"/>
              </a:rPr>
              <a:t>Consumers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 eat plants and other animals to get energy.</a:t>
            </a:r>
          </a:p>
          <a:p>
            <a:pPr marL="432000" indent="-432000">
              <a:lnSpc>
                <a:spcPct val="11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2060"/>
              </a:solidFill>
              <a:latin typeface="+mn-lt"/>
            </a:endParaRPr>
          </a:p>
          <a:p>
            <a:pPr marL="432000" indent="-432000">
              <a:lnSpc>
                <a:spcPct val="11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6071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7F84-8B3A-C247-AAD5-0BBEFE09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36" y="-22302"/>
            <a:ext cx="9614874" cy="1382751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</a:rPr>
              <a:t>Energy flow in an ecosystem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56B9D-2214-3F4D-98B3-2C6D17D01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374" y="1003969"/>
            <a:ext cx="985263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18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7F84-8B3A-C247-AAD5-0BBEFE09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36" y="-22302"/>
            <a:ext cx="9614874" cy="1382751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</a:rPr>
              <a:t>Energy flow in an ecosystem</a:t>
            </a:r>
            <a:r>
              <a:rPr lang="en-US" sz="4800" dirty="0">
                <a:solidFill>
                  <a:srgbClr val="002060"/>
                </a:solidFill>
              </a:rPr>
              <a:t> 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3E4412-CCA9-A642-AB05-E6D1137663EC}"/>
              </a:ext>
            </a:extLst>
          </p:cNvPr>
          <p:cNvSpPr txBox="1">
            <a:spLocks/>
          </p:cNvSpPr>
          <p:nvPr/>
        </p:nvSpPr>
        <p:spPr>
          <a:xfrm>
            <a:off x="489325" y="-437847"/>
            <a:ext cx="10706499" cy="4817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2000" indent="-432000">
              <a:lnSpc>
                <a:spcPct val="11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2060"/>
              </a:solidFill>
              <a:latin typeface="+mn-lt"/>
            </a:endParaRPr>
          </a:p>
          <a:p>
            <a:pPr marL="432000" indent="-432000">
              <a:lnSpc>
                <a:spcPct val="11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2060"/>
              </a:solidFill>
              <a:latin typeface="+mn-lt"/>
            </a:endParaRPr>
          </a:p>
          <a:p>
            <a:pPr marL="432000" indent="-432000">
              <a:lnSpc>
                <a:spcPct val="11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endParaRPr lang="en-US" sz="3800" dirty="0">
              <a:solidFill>
                <a:srgbClr val="002060"/>
              </a:solidFill>
              <a:latin typeface="+mn-lt"/>
            </a:endParaRPr>
          </a:p>
          <a:p>
            <a:pPr marL="432000" indent="-432000">
              <a:lnSpc>
                <a:spcPct val="11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800" b="1" dirty="0">
                <a:solidFill>
                  <a:srgbClr val="002060"/>
                </a:solidFill>
                <a:latin typeface="+mn-lt"/>
              </a:rPr>
              <a:t>Decomposers</a:t>
            </a:r>
            <a:r>
              <a:rPr lang="en-US" sz="3800" dirty="0">
                <a:solidFill>
                  <a:srgbClr val="002060"/>
                </a:solidFill>
                <a:latin typeface="+mn-lt"/>
              </a:rPr>
              <a:t> make sure that dead matter is broken down and recycled into the feeding chains.</a:t>
            </a:r>
          </a:p>
          <a:p>
            <a:pPr marL="432000" indent="-432000">
              <a:lnSpc>
                <a:spcPct val="11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rgbClr val="002060"/>
                </a:solidFill>
                <a:latin typeface="+mn-lt"/>
              </a:rPr>
              <a:t>Types of consumers include:</a:t>
            </a:r>
          </a:p>
          <a:p>
            <a:pPr marL="720000" lvl="1" indent="540000">
              <a:lnSpc>
                <a:spcPct val="11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800" b="1" u="sng" dirty="0">
                <a:solidFill>
                  <a:srgbClr val="002060"/>
                </a:solidFill>
              </a:rPr>
              <a:t>Herbivores </a:t>
            </a:r>
          </a:p>
          <a:p>
            <a:pPr marL="720000" lvl="1" indent="540000">
              <a:lnSpc>
                <a:spcPct val="11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800" b="1" u="sng" dirty="0">
                <a:solidFill>
                  <a:srgbClr val="002060"/>
                </a:solidFill>
              </a:rPr>
              <a:t>Carnivores </a:t>
            </a:r>
          </a:p>
          <a:p>
            <a:pPr marL="720000" lvl="1" indent="540000">
              <a:lnSpc>
                <a:spcPct val="11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800" b="1" u="sng" dirty="0">
                <a:solidFill>
                  <a:srgbClr val="002060"/>
                </a:solidFill>
              </a:rPr>
              <a:t>Omnivores </a:t>
            </a:r>
          </a:p>
        </p:txBody>
      </p:sp>
    </p:spTree>
    <p:extLst>
      <p:ext uri="{BB962C8B-B14F-4D97-AF65-F5344CB8AC3E}">
        <p14:creationId xmlns:p14="http://schemas.microsoft.com/office/powerpoint/2010/main" val="3390359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7F84-8B3A-C247-AAD5-0BBEFE09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36" y="-22302"/>
            <a:ext cx="9614874" cy="1382751"/>
          </a:xfrm>
        </p:spPr>
        <p:txBody>
          <a:bodyPr>
            <a:normAutofit/>
          </a:bodyPr>
          <a:lstStyle/>
          <a:p>
            <a:r>
              <a:rPr lang="en-US" dirty="0"/>
              <a:t>Trophic levels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3E4412-CCA9-A642-AB05-E6D1137663EC}"/>
              </a:ext>
            </a:extLst>
          </p:cNvPr>
          <p:cNvSpPr txBox="1">
            <a:spLocks/>
          </p:cNvSpPr>
          <p:nvPr/>
        </p:nvSpPr>
        <p:spPr>
          <a:xfrm>
            <a:off x="489325" y="53322"/>
            <a:ext cx="10706499" cy="4683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4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2060"/>
              </a:solidFill>
              <a:latin typeface="+mn-lt"/>
            </a:endParaRPr>
          </a:p>
          <a:p>
            <a:pPr marL="457200" indent="-457200">
              <a:spcAft>
                <a:spcPts val="14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2060"/>
              </a:solidFill>
              <a:latin typeface="+mn-lt"/>
            </a:endParaRP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+mn-lt"/>
              </a:rPr>
              <a:t>A </a:t>
            </a:r>
            <a:r>
              <a:rPr lang="en-US" sz="3200" b="1" u="sng" dirty="0">
                <a:solidFill>
                  <a:srgbClr val="002060"/>
                </a:solidFill>
                <a:latin typeface="+mn-lt"/>
              </a:rPr>
              <a:t>trophic level</a:t>
            </a:r>
            <a:r>
              <a:rPr lang="en-US" sz="3200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is the position that an organism occupies in a food chain.</a:t>
            </a: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2060"/>
                </a:solidFill>
                <a:latin typeface="+mn-lt"/>
              </a:rPr>
              <a:t>Producers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 occupy the first trophic level of the food chain.</a:t>
            </a: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2060"/>
                </a:solidFill>
                <a:latin typeface="+mn-lt"/>
              </a:rPr>
              <a:t>Primary consumers 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occupy the second trophic level.</a:t>
            </a: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2060"/>
                </a:solidFill>
                <a:latin typeface="+mn-lt"/>
              </a:rPr>
              <a:t>Secondary consumers 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occupy the third trophic level.</a:t>
            </a: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2060"/>
                </a:solidFill>
                <a:latin typeface="+mn-lt"/>
              </a:rPr>
              <a:t>Tertiary consumers 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occupy the fourth trophic level.</a:t>
            </a:r>
          </a:p>
        </p:txBody>
      </p:sp>
    </p:spTree>
    <p:extLst>
      <p:ext uri="{BB962C8B-B14F-4D97-AF65-F5344CB8AC3E}">
        <p14:creationId xmlns:p14="http://schemas.microsoft.com/office/powerpoint/2010/main" val="2256558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7F84-8B3A-C247-AAD5-0BBEFE09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36" y="-22302"/>
            <a:ext cx="9614874" cy="1382751"/>
          </a:xfrm>
        </p:spPr>
        <p:txBody>
          <a:bodyPr>
            <a:normAutofit/>
          </a:bodyPr>
          <a:lstStyle/>
          <a:p>
            <a:r>
              <a:rPr lang="en-US" dirty="0"/>
              <a:t>Energy pyramid</a:t>
            </a:r>
            <a:r>
              <a:rPr lang="en-US" sz="48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3E4412-CCA9-A642-AB05-E6D1137663EC}"/>
              </a:ext>
            </a:extLst>
          </p:cNvPr>
          <p:cNvSpPr txBox="1">
            <a:spLocks/>
          </p:cNvSpPr>
          <p:nvPr/>
        </p:nvSpPr>
        <p:spPr>
          <a:xfrm>
            <a:off x="489325" y="200466"/>
            <a:ext cx="11442480" cy="2341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2060"/>
              </a:solidFill>
              <a:latin typeface="+mn-lt"/>
            </a:endParaRPr>
          </a:p>
          <a:p>
            <a:pPr marL="457200" indent="-4572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2060"/>
              </a:solidFill>
              <a:latin typeface="+mn-lt"/>
            </a:endParaRPr>
          </a:p>
          <a:p>
            <a:pPr marL="457200" indent="-4572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+mn-lt"/>
              </a:rPr>
              <a:t>An </a:t>
            </a:r>
            <a:r>
              <a:rPr lang="en-US" sz="3200" b="1" dirty="0">
                <a:solidFill>
                  <a:srgbClr val="002060"/>
                </a:solidFill>
                <a:latin typeface="+mn-lt"/>
              </a:rPr>
              <a:t>energy pyramid 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shows the relative numbers of organisms at each trophic level needed to sustain an ecosystem.</a:t>
            </a:r>
          </a:p>
          <a:p>
            <a:pPr marL="457200" indent="-4572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21698" y="2430967"/>
            <a:ext cx="2810107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800" b="1" dirty="0"/>
              <a:t>Q:</a:t>
            </a:r>
            <a:r>
              <a:rPr lang="en-IE" sz="2800" dirty="0"/>
              <a:t> What trophic level is the owl at in the food chain?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21697" y="4008425"/>
            <a:ext cx="2810107" cy="18158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800" b="1" dirty="0"/>
              <a:t>Q: </a:t>
            </a:r>
            <a:r>
              <a:rPr lang="en-IE" sz="2800" dirty="0"/>
              <a:t>What trophic level are the grasshoppers at in the food chain?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B5DADE-4FD6-1248-A2CD-A01B665131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088" y="2141962"/>
            <a:ext cx="6750367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86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4343-A53F-614D-8572-A22EFC88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516" y="2303931"/>
            <a:ext cx="1028328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14.4 Flow of matter in an ecosystem </a:t>
            </a:r>
          </a:p>
        </p:txBody>
      </p:sp>
    </p:spTree>
    <p:extLst>
      <p:ext uri="{BB962C8B-B14F-4D97-AF65-F5344CB8AC3E}">
        <p14:creationId xmlns:p14="http://schemas.microsoft.com/office/powerpoint/2010/main" val="1554349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7F84-8B3A-C247-AAD5-0BBEFE09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36" y="-22302"/>
            <a:ext cx="8968103" cy="1382751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</a:rPr>
              <a:t>Flow of matter in an ecosystem 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3E4412-CCA9-A642-AB05-E6D1137663EC}"/>
              </a:ext>
            </a:extLst>
          </p:cNvPr>
          <p:cNvSpPr txBox="1">
            <a:spLocks/>
          </p:cNvSpPr>
          <p:nvPr/>
        </p:nvSpPr>
        <p:spPr>
          <a:xfrm>
            <a:off x="489325" y="789302"/>
            <a:ext cx="11330968" cy="5330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2060"/>
              </a:solidFill>
              <a:latin typeface="+mn-lt"/>
            </a:endParaRP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2060"/>
              </a:solidFill>
              <a:latin typeface="+mn-lt"/>
            </a:endParaRP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+mn-lt"/>
              </a:rPr>
              <a:t>Certain matter is cycled between the living and non-living parts of the ecosystem.</a:t>
            </a: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+mn-lt"/>
              </a:rPr>
              <a:t>The </a:t>
            </a:r>
            <a:r>
              <a:rPr lang="en-US" sz="3200" b="1" dirty="0">
                <a:solidFill>
                  <a:srgbClr val="002060"/>
                </a:solidFill>
                <a:latin typeface="+mn-lt"/>
              </a:rPr>
              <a:t>carbon cycle 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and the </a:t>
            </a:r>
            <a:r>
              <a:rPr lang="en-US" sz="3200" b="1" dirty="0">
                <a:solidFill>
                  <a:srgbClr val="002060"/>
                </a:solidFill>
                <a:latin typeface="+mn-lt"/>
              </a:rPr>
              <a:t>water cycle 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will be covered in detail in Chapter 39.</a:t>
            </a: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2060"/>
                </a:solidFill>
                <a:latin typeface="+mn-lt"/>
              </a:rPr>
              <a:t>Nitrogen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 is also cycled through ecosystems from nitrogen gas in the air, nitrates in the soils, plant protein and animal protein and back into atmospheric nitrogen again.</a:t>
            </a: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2060"/>
              </a:solidFill>
              <a:latin typeface="+mn-lt"/>
            </a:endParaRP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2060"/>
              </a:solidFill>
              <a:latin typeface="+mn-lt"/>
            </a:endParaRP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1647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4343-A53F-614D-8572-A22EFC88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516" y="2303931"/>
            <a:ext cx="1028328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14.5 Habitat study </a:t>
            </a:r>
          </a:p>
        </p:txBody>
      </p:sp>
    </p:spTree>
    <p:extLst>
      <p:ext uri="{BB962C8B-B14F-4D97-AF65-F5344CB8AC3E}">
        <p14:creationId xmlns:p14="http://schemas.microsoft.com/office/powerpoint/2010/main" val="3565206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8351" y="297422"/>
            <a:ext cx="1005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/>
              <a:t>Objectives:</a:t>
            </a:r>
          </a:p>
          <a:p>
            <a:endParaRPr lang="en-IE" sz="3600" b="1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85FDC24-D6A0-0C4B-AE98-49AA71EDF622}"/>
              </a:ext>
            </a:extLst>
          </p:cNvPr>
          <p:cNvSpPr txBox="1">
            <a:spLocks/>
          </p:cNvSpPr>
          <p:nvPr/>
        </p:nvSpPr>
        <p:spPr>
          <a:xfrm>
            <a:off x="223024" y="1252424"/>
            <a:ext cx="11968976" cy="382668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kern="1200" spc="0" baseline="0" dirty="0" smtClean="0">
                <a:solidFill>
                  <a:srgbClr val="26262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4000" indent="-504000">
              <a:lnSpc>
                <a:spcPct val="100000"/>
              </a:lnSpc>
              <a:spcAft>
                <a:spcPts val="1400"/>
              </a:spcAft>
              <a:buSzPct val="14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IE" sz="2800" dirty="0">
                <a:latin typeface="+mn-lt"/>
              </a:rPr>
              <a:t>To give students an understanding of ecology </a:t>
            </a:r>
          </a:p>
          <a:p>
            <a:pPr marL="504000" indent="-504000">
              <a:lnSpc>
                <a:spcPct val="100000"/>
              </a:lnSpc>
              <a:spcAft>
                <a:spcPts val="1400"/>
              </a:spcAft>
              <a:buSzPct val="14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IE" sz="2800" dirty="0">
                <a:latin typeface="+mn-lt"/>
              </a:rPr>
              <a:t>To help students understand the difference between a habitat and an ecosystem </a:t>
            </a:r>
          </a:p>
          <a:p>
            <a:pPr marL="504000" indent="-504000">
              <a:lnSpc>
                <a:spcPct val="100000"/>
              </a:lnSpc>
              <a:spcAft>
                <a:spcPts val="1400"/>
              </a:spcAft>
              <a:buSzPct val="14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IE" sz="2800" dirty="0">
                <a:latin typeface="+mn-lt"/>
              </a:rPr>
              <a:t>To ensure that students know how to carry out a habitat study </a:t>
            </a:r>
          </a:p>
          <a:p>
            <a:pPr marL="504000" indent="-504000">
              <a:lnSpc>
                <a:spcPct val="100000"/>
              </a:lnSpc>
              <a:spcAft>
                <a:spcPts val="1400"/>
              </a:spcAft>
              <a:buSzPct val="14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IE" sz="2800" dirty="0">
                <a:latin typeface="+mn-lt"/>
              </a:rPr>
              <a:t>To help students find examples of adaptation, competition and interdependence in the habitat studied</a:t>
            </a:r>
          </a:p>
          <a:p>
            <a:pPr marL="504000" indent="-504000">
              <a:lnSpc>
                <a:spcPct val="100000"/>
              </a:lnSpc>
              <a:spcAft>
                <a:spcPts val="1400"/>
              </a:spcAft>
              <a:buSzPct val="14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IE" sz="2800" dirty="0">
                <a:latin typeface="+mn-lt"/>
              </a:rPr>
              <a:t>To help students appreciate how matter and energy flow through ecosystems</a:t>
            </a:r>
          </a:p>
        </p:txBody>
      </p:sp>
    </p:spTree>
    <p:extLst>
      <p:ext uri="{BB962C8B-B14F-4D97-AF65-F5344CB8AC3E}">
        <p14:creationId xmlns:p14="http://schemas.microsoft.com/office/powerpoint/2010/main" val="338534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7F84-8B3A-C247-AAD5-0BBEFE09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36" y="44605"/>
            <a:ext cx="10038620" cy="1382751"/>
          </a:xfrm>
        </p:spPr>
        <p:txBody>
          <a:bodyPr>
            <a:normAutofit/>
          </a:bodyPr>
          <a:lstStyle/>
          <a:p>
            <a:r>
              <a:rPr lang="en-US" dirty="0"/>
              <a:t>Why study a habitat?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3E4412-CCA9-A642-AB05-E6D1137663EC}"/>
              </a:ext>
            </a:extLst>
          </p:cNvPr>
          <p:cNvSpPr txBox="1">
            <a:spLocks/>
          </p:cNvSpPr>
          <p:nvPr/>
        </p:nvSpPr>
        <p:spPr>
          <a:xfrm>
            <a:off x="489325" y="494243"/>
            <a:ext cx="11152548" cy="5330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2000" indent="-432000">
              <a:lnSpc>
                <a:spcPct val="11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2060"/>
              </a:solidFill>
              <a:latin typeface="+mn-lt"/>
            </a:endParaRPr>
          </a:p>
          <a:p>
            <a:pPr marL="432000" indent="-432000">
              <a:lnSpc>
                <a:spcPct val="11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2060"/>
              </a:solidFill>
              <a:latin typeface="+mn-lt"/>
            </a:endParaRPr>
          </a:p>
          <a:p>
            <a:pPr marL="432000" indent="-432000">
              <a:lnSpc>
                <a:spcPct val="11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+mn-lt"/>
              </a:rPr>
              <a:t>Gives us information about the different lifeforms that live in it</a:t>
            </a:r>
          </a:p>
          <a:p>
            <a:pPr marL="432000" indent="-432000">
              <a:lnSpc>
                <a:spcPct val="11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+mn-lt"/>
              </a:rPr>
              <a:t>Helps us understand how different animals and plants are adapted to their habitats</a:t>
            </a:r>
          </a:p>
          <a:p>
            <a:pPr marL="432000" indent="-432000">
              <a:lnSpc>
                <a:spcPct val="11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+mn-lt"/>
              </a:rPr>
              <a:t>Helps us understand the impact of human actions </a:t>
            </a:r>
          </a:p>
          <a:p>
            <a:pPr marL="432000" indent="-432000">
              <a:lnSpc>
                <a:spcPct val="11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+mn-lt"/>
              </a:rPr>
              <a:t>Helps us identify the factors that can lead to harmful changes in the habitat</a:t>
            </a:r>
          </a:p>
          <a:p>
            <a:pPr marL="432000" indent="-432000">
              <a:lnSpc>
                <a:spcPct val="11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+mn-lt"/>
              </a:rPr>
              <a:t>Helps us to protect the habitat from harmful conditions</a:t>
            </a:r>
          </a:p>
          <a:p>
            <a:pPr marL="432000" indent="-432000">
              <a:lnSpc>
                <a:spcPct val="11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2060"/>
              </a:solidFill>
              <a:latin typeface="+mn-lt"/>
            </a:endParaRPr>
          </a:p>
          <a:p>
            <a:pPr marL="432000" indent="-432000">
              <a:lnSpc>
                <a:spcPct val="11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4707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4343-A53F-614D-8572-A22EFC88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516" y="2303931"/>
            <a:ext cx="1028328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14.6 Steps in a habitat study </a:t>
            </a:r>
          </a:p>
        </p:txBody>
      </p:sp>
    </p:spTree>
    <p:extLst>
      <p:ext uri="{BB962C8B-B14F-4D97-AF65-F5344CB8AC3E}">
        <p14:creationId xmlns:p14="http://schemas.microsoft.com/office/powerpoint/2010/main" val="2413697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7F84-8B3A-C247-AAD5-0BBEFE09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24" y="1"/>
            <a:ext cx="9680587" cy="1382751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</a:rPr>
              <a:t>Steps in a habitat study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3E4412-CCA9-A642-AB05-E6D1137663EC}"/>
              </a:ext>
            </a:extLst>
          </p:cNvPr>
          <p:cNvSpPr txBox="1">
            <a:spLocks/>
          </p:cNvSpPr>
          <p:nvPr/>
        </p:nvSpPr>
        <p:spPr>
          <a:xfrm>
            <a:off x="489325" y="1115121"/>
            <a:ext cx="11152548" cy="249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2000" indent="-432000">
              <a:lnSpc>
                <a:spcPct val="11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2060"/>
              </a:solidFill>
              <a:latin typeface="+mn-lt"/>
            </a:endParaRPr>
          </a:p>
          <a:p>
            <a:pPr marL="432000" indent="-432000">
              <a:lnSpc>
                <a:spcPct val="110000"/>
              </a:lnSpc>
              <a:spcAft>
                <a:spcPts val="1400"/>
              </a:spcAft>
              <a:buFont typeface="+mj-lt"/>
              <a:buAutoNum type="arabicPeriod"/>
            </a:pPr>
            <a:r>
              <a:rPr lang="en-US" sz="3200" dirty="0">
                <a:solidFill>
                  <a:srgbClr val="002060"/>
                </a:solidFill>
                <a:latin typeface="+mn-lt"/>
              </a:rPr>
              <a:t>Identify a habitat, for example grassland. </a:t>
            </a:r>
          </a:p>
          <a:p>
            <a:pPr marL="432000" indent="-432000">
              <a:lnSpc>
                <a:spcPct val="110000"/>
              </a:lnSpc>
              <a:spcAft>
                <a:spcPts val="1400"/>
              </a:spcAft>
              <a:buFont typeface="+mj-lt"/>
              <a:buAutoNum type="arabicPeriod"/>
            </a:pPr>
            <a:r>
              <a:rPr lang="en-US" sz="3200" dirty="0">
                <a:solidFill>
                  <a:srgbClr val="002060"/>
                </a:solidFill>
                <a:latin typeface="+mn-lt"/>
              </a:rPr>
              <a:t>Section off the area you will study within the habitat.</a:t>
            </a:r>
          </a:p>
          <a:p>
            <a:pPr marL="432000" indent="-432000">
              <a:lnSpc>
                <a:spcPct val="110000"/>
              </a:lnSpc>
              <a:spcAft>
                <a:spcPts val="1400"/>
              </a:spcAft>
              <a:buFont typeface="+mj-lt"/>
              <a:buAutoNum type="arabicPeriod"/>
            </a:pPr>
            <a:r>
              <a:rPr lang="en-US" sz="3200" dirty="0">
                <a:solidFill>
                  <a:srgbClr val="002060"/>
                </a:solidFill>
                <a:latin typeface="+mn-lt"/>
              </a:rPr>
              <a:t>Measure some factors affecting the habitat (examples below).</a:t>
            </a:r>
          </a:p>
          <a:p>
            <a:pPr marL="432000" indent="-432000">
              <a:lnSpc>
                <a:spcPct val="11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2060"/>
              </a:solidFill>
              <a:latin typeface="+mn-lt"/>
            </a:endParaRPr>
          </a:p>
          <a:p>
            <a:pPr marL="432000" indent="-432000">
              <a:lnSpc>
                <a:spcPct val="11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A741EF-CE10-8743-AA10-1D5700D0E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62" y="2955758"/>
            <a:ext cx="10152000" cy="25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8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7F84-8B3A-C247-AAD5-0BBEFE09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24" y="1"/>
            <a:ext cx="9680587" cy="1382751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</a:rPr>
              <a:t>Steps in a habitat study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3E4412-CCA9-A642-AB05-E6D1137663EC}"/>
              </a:ext>
            </a:extLst>
          </p:cNvPr>
          <p:cNvSpPr txBox="1">
            <a:spLocks/>
          </p:cNvSpPr>
          <p:nvPr/>
        </p:nvSpPr>
        <p:spPr>
          <a:xfrm>
            <a:off x="489325" y="736749"/>
            <a:ext cx="11152548" cy="47727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200" b="1" u="sng" dirty="0">
                <a:solidFill>
                  <a:srgbClr val="002060"/>
                </a:solidFill>
                <a:latin typeface="+mn-lt"/>
              </a:rPr>
              <a:t>Abiotic factors</a:t>
            </a:r>
            <a:r>
              <a:rPr lang="en-US" sz="3200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are the non-living things that affect organisms in their habitats, for example air temperature, soil temperature, soil pH and light intensity.</a:t>
            </a: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200" b="1" u="sng" dirty="0">
                <a:solidFill>
                  <a:srgbClr val="002060"/>
                </a:solidFill>
                <a:latin typeface="+mn-lt"/>
              </a:rPr>
              <a:t>Biotic factors</a:t>
            </a:r>
            <a:r>
              <a:rPr lang="en-US" sz="3200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are the living things that affect other living things, for example what organisms each organism feeds on, competition, interdependence and adaptation.</a:t>
            </a:r>
          </a:p>
        </p:txBody>
      </p:sp>
    </p:spTree>
    <p:extLst>
      <p:ext uri="{BB962C8B-B14F-4D97-AF65-F5344CB8AC3E}">
        <p14:creationId xmlns:p14="http://schemas.microsoft.com/office/powerpoint/2010/main" val="4084604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7F84-8B3A-C247-AAD5-0BBEFE09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24" y="1"/>
            <a:ext cx="9680587" cy="1382751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</a:rPr>
              <a:t>Steps in a habitat study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3E4412-CCA9-A642-AB05-E6D1137663EC}"/>
              </a:ext>
            </a:extLst>
          </p:cNvPr>
          <p:cNvSpPr txBox="1">
            <a:spLocks/>
          </p:cNvSpPr>
          <p:nvPr/>
        </p:nvSpPr>
        <p:spPr>
          <a:xfrm>
            <a:off x="489324" y="878305"/>
            <a:ext cx="11063338" cy="1813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2000" indent="-432000">
              <a:lnSpc>
                <a:spcPct val="100000"/>
              </a:lnSpc>
              <a:spcAft>
                <a:spcPts val="1400"/>
              </a:spcAft>
            </a:pPr>
            <a:r>
              <a:rPr lang="en-US" sz="3200" dirty="0">
                <a:solidFill>
                  <a:srgbClr val="002060"/>
                </a:solidFill>
                <a:latin typeface="+mn-lt"/>
              </a:rPr>
              <a:t>4. Identify the </a:t>
            </a:r>
            <a:r>
              <a:rPr lang="en-US" sz="3200" b="1" dirty="0">
                <a:solidFill>
                  <a:srgbClr val="002060"/>
                </a:solidFill>
                <a:latin typeface="+mn-lt"/>
              </a:rPr>
              <a:t>producers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. (A </a:t>
            </a:r>
            <a:r>
              <a:rPr lang="en-US" sz="3200" b="1" dirty="0">
                <a:solidFill>
                  <a:srgbClr val="002060"/>
                </a:solidFill>
                <a:latin typeface="+mn-lt"/>
              </a:rPr>
              <a:t>key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 can be used for identification.)</a:t>
            </a:r>
          </a:p>
          <a:p>
            <a:pPr marL="432000" indent="-432000">
              <a:lnSpc>
                <a:spcPct val="100000"/>
              </a:lnSpc>
              <a:spcAft>
                <a:spcPts val="1400"/>
              </a:spcAft>
            </a:pPr>
            <a:r>
              <a:rPr lang="en-US" sz="3200" dirty="0">
                <a:solidFill>
                  <a:srgbClr val="002060"/>
                </a:solidFill>
                <a:latin typeface="+mn-lt"/>
              </a:rPr>
              <a:t>5. Identify the </a:t>
            </a:r>
            <a:r>
              <a:rPr lang="en-US" sz="3200" b="1" dirty="0">
                <a:solidFill>
                  <a:srgbClr val="002060"/>
                </a:solidFill>
                <a:latin typeface="+mn-lt"/>
              </a:rPr>
              <a:t>consumers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. (A </a:t>
            </a:r>
            <a:r>
              <a:rPr lang="en-US" sz="3200" b="1" dirty="0">
                <a:solidFill>
                  <a:srgbClr val="002060"/>
                </a:solidFill>
                <a:latin typeface="+mn-lt"/>
              </a:rPr>
              <a:t>key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 can be used for identification.)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76AC5-76FF-B748-BF5A-DF003CE41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533" y="2428374"/>
            <a:ext cx="8098045" cy="3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15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7F84-8B3A-C247-AAD5-0BBEFE09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24" y="1"/>
            <a:ext cx="9680587" cy="1382751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</a:rPr>
              <a:t>Steps in a habitat study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3E4412-CCA9-A642-AB05-E6D1137663EC}"/>
              </a:ext>
            </a:extLst>
          </p:cNvPr>
          <p:cNvSpPr txBox="1">
            <a:spLocks/>
          </p:cNvSpPr>
          <p:nvPr/>
        </p:nvSpPr>
        <p:spPr>
          <a:xfrm>
            <a:off x="243997" y="35751"/>
            <a:ext cx="11702676" cy="3656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+mn-lt"/>
              </a:rPr>
              <a:t>Certain apparatus can be used to capture animals and identify them. Examples below show a </a:t>
            </a:r>
            <a:r>
              <a:rPr lang="en-US" sz="2800" b="1" dirty="0">
                <a:solidFill>
                  <a:srgbClr val="002060"/>
                </a:solidFill>
                <a:latin typeface="+mn-lt"/>
              </a:rPr>
              <a:t>pooter</a:t>
            </a:r>
            <a:r>
              <a:rPr lang="en-US" sz="2800" dirty="0">
                <a:solidFill>
                  <a:srgbClr val="002060"/>
                </a:solidFill>
                <a:latin typeface="+mn-lt"/>
              </a:rPr>
              <a:t>, </a:t>
            </a:r>
            <a:r>
              <a:rPr lang="en-US" sz="2800" b="1" dirty="0">
                <a:solidFill>
                  <a:srgbClr val="002060"/>
                </a:solidFill>
                <a:latin typeface="+mn-lt"/>
              </a:rPr>
              <a:t>beating tray </a:t>
            </a:r>
            <a:r>
              <a:rPr lang="en-US" sz="2800" dirty="0">
                <a:solidFill>
                  <a:srgbClr val="002060"/>
                </a:solidFill>
                <a:latin typeface="+mn-lt"/>
              </a:rPr>
              <a:t>and </a:t>
            </a:r>
            <a:r>
              <a:rPr lang="en-US" sz="2800" b="1" dirty="0">
                <a:solidFill>
                  <a:srgbClr val="002060"/>
                </a:solidFill>
                <a:latin typeface="+mn-lt"/>
              </a:rPr>
              <a:t>pitfall trap.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0C4DDB-AE7B-4441-9732-212F47472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8" y="2250332"/>
            <a:ext cx="4222465" cy="27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353A6F-C8F5-5841-8F1E-7C527DE7D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354" y="2433232"/>
            <a:ext cx="4077555" cy="27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F3AEE-1B88-4B48-B587-B1CCC2DDE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3819" y="2250332"/>
            <a:ext cx="3341379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50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7F84-8B3A-C247-AAD5-0BBEFE09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24" y="1"/>
            <a:ext cx="9680587" cy="1382751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</a:rPr>
              <a:t>Steps in a habitat study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3E4412-CCA9-A642-AB05-E6D1137663EC}"/>
              </a:ext>
            </a:extLst>
          </p:cNvPr>
          <p:cNvSpPr txBox="1">
            <a:spLocks/>
          </p:cNvSpPr>
          <p:nvPr/>
        </p:nvSpPr>
        <p:spPr>
          <a:xfrm>
            <a:off x="489324" y="269198"/>
            <a:ext cx="11509388" cy="6867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+mj-lt"/>
              <a:buAutoNum type="arabicPeriod" startAt="6"/>
            </a:pPr>
            <a:r>
              <a:rPr lang="en-US" sz="3200" dirty="0">
                <a:solidFill>
                  <a:srgbClr val="002060"/>
                </a:solidFill>
                <a:latin typeface="+mn-lt"/>
              </a:rPr>
              <a:t>Identify the </a:t>
            </a:r>
            <a:r>
              <a:rPr lang="en-US" sz="3200" b="1" dirty="0">
                <a:solidFill>
                  <a:srgbClr val="002060"/>
                </a:solidFill>
                <a:latin typeface="+mn-lt"/>
              </a:rPr>
              <a:t>decomposer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. (A </a:t>
            </a:r>
            <a:r>
              <a:rPr lang="en-US" sz="3200" b="1" u="sng" dirty="0">
                <a:solidFill>
                  <a:srgbClr val="002060"/>
                </a:solidFill>
                <a:latin typeface="+mn-lt"/>
              </a:rPr>
              <a:t>key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 can be used for identification.)</a:t>
            </a: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+mj-lt"/>
              <a:buAutoNum type="arabicPeriod" startAt="6"/>
            </a:pPr>
            <a:r>
              <a:rPr lang="en-US" sz="3200" dirty="0">
                <a:solidFill>
                  <a:srgbClr val="002060"/>
                </a:solidFill>
                <a:latin typeface="+mn-lt"/>
              </a:rPr>
              <a:t>Note the </a:t>
            </a:r>
            <a:r>
              <a:rPr lang="en-US" sz="3200" b="1" dirty="0">
                <a:solidFill>
                  <a:srgbClr val="002060"/>
                </a:solidFill>
                <a:latin typeface="+mn-lt"/>
              </a:rPr>
              <a:t>adaptations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 plants and animals have to help them survive in the habitat.</a:t>
            </a: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+mj-lt"/>
              <a:buAutoNum type="arabicPeriod" startAt="6"/>
            </a:pPr>
            <a:r>
              <a:rPr lang="en-US" sz="3200" dirty="0">
                <a:solidFill>
                  <a:srgbClr val="002060"/>
                </a:solidFill>
                <a:latin typeface="+mn-lt"/>
              </a:rPr>
              <a:t>Note examples of competition from the habitat. </a:t>
            </a:r>
            <a:r>
              <a:rPr lang="en-US" sz="3200" b="1" u="sng" dirty="0">
                <a:solidFill>
                  <a:srgbClr val="002060"/>
                </a:solidFill>
                <a:latin typeface="+mn-lt"/>
              </a:rPr>
              <a:t>Competition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 is the interaction between members of the same species or members of different species for resources that are in short or limited supply.</a:t>
            </a:r>
          </a:p>
          <a:p>
            <a:pPr marL="432000" indent="-432000">
              <a:lnSpc>
                <a:spcPct val="100000"/>
              </a:lnSpc>
              <a:spcAft>
                <a:spcPts val="1400"/>
              </a:spcAft>
            </a:pPr>
            <a:endParaRPr lang="en-US" sz="3200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7493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7F84-8B3A-C247-AAD5-0BBEFE09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24" y="1"/>
            <a:ext cx="9680587" cy="1382751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</a:rPr>
              <a:t>Steps in a habitat study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3E4412-CCA9-A642-AB05-E6D1137663EC}"/>
              </a:ext>
            </a:extLst>
          </p:cNvPr>
          <p:cNvSpPr txBox="1">
            <a:spLocks/>
          </p:cNvSpPr>
          <p:nvPr/>
        </p:nvSpPr>
        <p:spPr>
          <a:xfrm>
            <a:off x="489324" y="269198"/>
            <a:ext cx="5063983" cy="6867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+mj-lt"/>
              <a:buAutoNum type="arabicPeriod" startAt="9"/>
            </a:pPr>
            <a:r>
              <a:rPr lang="en-US" sz="3200" dirty="0">
                <a:solidFill>
                  <a:srgbClr val="002060"/>
                </a:solidFill>
                <a:latin typeface="+mn-lt"/>
              </a:rPr>
              <a:t>Note examples of interdependence from the habitat. </a:t>
            </a:r>
            <a:r>
              <a:rPr lang="en-US" sz="3200" b="1" u="sng" dirty="0">
                <a:solidFill>
                  <a:srgbClr val="002060"/>
                </a:solidFill>
                <a:latin typeface="+mn-lt"/>
              </a:rPr>
              <a:t>Interdependence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 is the way one thing relies on another.</a:t>
            </a:r>
          </a:p>
          <a:p>
            <a:pPr marL="432000" indent="-432000">
              <a:lnSpc>
                <a:spcPct val="100000"/>
              </a:lnSpc>
              <a:spcAft>
                <a:spcPts val="1400"/>
              </a:spcAft>
            </a:pPr>
            <a:endParaRPr lang="en-US" sz="3200" dirty="0">
              <a:solidFill>
                <a:srgbClr val="002060"/>
              </a:solidFill>
              <a:latin typeface="+mn-lt"/>
            </a:endParaRPr>
          </a:p>
          <a:p>
            <a:pPr marL="432000" indent="-432000">
              <a:lnSpc>
                <a:spcPct val="100000"/>
              </a:lnSpc>
              <a:spcAft>
                <a:spcPts val="1400"/>
              </a:spcAft>
            </a:pPr>
            <a:endParaRPr lang="en-US" sz="3200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A5A03-8071-A34A-A5A6-03A48AEC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181" y="1084179"/>
            <a:ext cx="5843718" cy="39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6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7F84-8B3A-C247-AAD5-0BBEFE09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24" y="1"/>
            <a:ext cx="9680587" cy="1382751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</a:rPr>
              <a:t>Steps in a habitat study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3E4412-CCA9-A642-AB05-E6D1137663EC}"/>
              </a:ext>
            </a:extLst>
          </p:cNvPr>
          <p:cNvSpPr txBox="1">
            <a:spLocks/>
          </p:cNvSpPr>
          <p:nvPr/>
        </p:nvSpPr>
        <p:spPr>
          <a:xfrm>
            <a:off x="489324" y="691376"/>
            <a:ext cx="11107944" cy="3902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20000" indent="-720000">
              <a:lnSpc>
                <a:spcPct val="100000"/>
              </a:lnSpc>
              <a:spcAft>
                <a:spcPts val="1400"/>
              </a:spcAft>
              <a:buFont typeface="+mj-lt"/>
              <a:buAutoNum type="arabicPeriod" startAt="10"/>
            </a:pPr>
            <a:r>
              <a:rPr lang="en-US" sz="3200" dirty="0">
                <a:solidFill>
                  <a:srgbClr val="002060"/>
                </a:solidFill>
                <a:latin typeface="+mn-lt"/>
              </a:rPr>
              <a:t>Counting populations – </a:t>
            </a:r>
            <a:r>
              <a:rPr lang="en-US" sz="3200" b="1" u="sng" dirty="0">
                <a:solidFill>
                  <a:srgbClr val="002060"/>
                </a:solidFill>
                <a:latin typeface="+mn-lt"/>
              </a:rPr>
              <a:t>frequency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 is the percentage chance of finding a particular organism in one throw of a quadrat.</a:t>
            </a:r>
          </a:p>
          <a:p>
            <a:pPr marL="1080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+mn-lt"/>
              </a:rPr>
              <a:t>For plant populations, a </a:t>
            </a:r>
            <a:r>
              <a:rPr lang="en-US" sz="3200" b="1" dirty="0">
                <a:solidFill>
                  <a:srgbClr val="002060"/>
                </a:solidFill>
                <a:latin typeface="+mn-lt"/>
              </a:rPr>
              <a:t>quadrat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 study is carried out.</a:t>
            </a:r>
          </a:p>
          <a:p>
            <a:pPr marL="1080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+mn-lt"/>
              </a:rPr>
              <a:t>For animal populations, a ‘</a:t>
            </a:r>
            <a:r>
              <a:rPr lang="en-US" sz="3200" b="1" dirty="0">
                <a:solidFill>
                  <a:srgbClr val="002060"/>
                </a:solidFill>
                <a:latin typeface="+mn-lt"/>
              </a:rPr>
              <a:t>capture/recapture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’ method is carried out. The formula for calculating the population size is below.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A414C-68F8-D74A-A72C-40E5516A4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36" y="4316178"/>
            <a:ext cx="11248032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56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EDB155-50AA-D74F-802E-49395FD488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2967" y="0"/>
            <a:ext cx="6669410" cy="6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49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1019" y="183548"/>
            <a:ext cx="8653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/>
              <a:t>Keywords: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16823" y="484634"/>
            <a:ext cx="2887440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4800" dirty="0"/>
              <a:t>Ecosystem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43469" y="2225030"/>
            <a:ext cx="1953038" cy="76944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4400" dirty="0"/>
              <a:t>Habitat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2684" y="1733274"/>
            <a:ext cx="2074565" cy="7694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4400" dirty="0"/>
              <a:t>Ecology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5850" y="2070246"/>
            <a:ext cx="1537417" cy="7694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4400" dirty="0"/>
              <a:t>Biotic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44547" y="484634"/>
            <a:ext cx="2978102" cy="7694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4400" dirty="0"/>
              <a:t>Community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2777" y="3787726"/>
            <a:ext cx="3015682" cy="7694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4400" dirty="0"/>
              <a:t>Competition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73989" y="3553265"/>
            <a:ext cx="1814261" cy="7694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4400" dirty="0"/>
              <a:t>Abiotic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5924" y="1840310"/>
            <a:ext cx="1681482" cy="7694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4400" dirty="0"/>
              <a:t>Niche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036525" y="3589316"/>
            <a:ext cx="2784088" cy="7694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4400" dirty="0"/>
              <a:t>Adaptation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53267" y="4977161"/>
            <a:ext cx="4150996" cy="76944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4400" dirty="0"/>
              <a:t>Interdependence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51911" y="4944992"/>
            <a:ext cx="2576658" cy="7694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4400" dirty="0"/>
              <a:t>Frequency  </a:t>
            </a:r>
          </a:p>
        </p:txBody>
      </p:sp>
    </p:spTree>
    <p:extLst>
      <p:ext uri="{BB962C8B-B14F-4D97-AF65-F5344CB8AC3E}">
        <p14:creationId xmlns:p14="http://schemas.microsoft.com/office/powerpoint/2010/main" val="3205287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024" y="315456"/>
            <a:ext cx="1005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/>
              <a:t>Learning outcomes: </a:t>
            </a:r>
            <a:r>
              <a:rPr lang="en-IE" sz="3600" i="1" dirty="0"/>
              <a:t>Now I am able to…</a:t>
            </a:r>
          </a:p>
          <a:p>
            <a:endParaRPr lang="en-IE" sz="3600" b="1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85FDC24-D6A0-0C4B-AE98-49AA71EDF622}"/>
              </a:ext>
            </a:extLst>
          </p:cNvPr>
          <p:cNvSpPr txBox="1">
            <a:spLocks/>
          </p:cNvSpPr>
          <p:nvPr/>
        </p:nvSpPr>
        <p:spPr>
          <a:xfrm>
            <a:off x="223022" y="1296434"/>
            <a:ext cx="10954215" cy="29649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kern="1200" spc="0" baseline="0" dirty="0" smtClean="0">
                <a:solidFill>
                  <a:srgbClr val="26262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4000" indent="-504000">
              <a:lnSpc>
                <a:spcPct val="100000"/>
              </a:lnSpc>
              <a:spcAft>
                <a:spcPts val="1400"/>
              </a:spcAft>
              <a:buSzPct val="14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IE" sz="2800" dirty="0">
                <a:latin typeface="+mn-lt"/>
              </a:rPr>
              <a:t>Discuss the importance of ecology.</a:t>
            </a:r>
          </a:p>
          <a:p>
            <a:pPr marL="504000" indent="-504000">
              <a:lnSpc>
                <a:spcPct val="100000"/>
              </a:lnSpc>
              <a:spcAft>
                <a:spcPts val="1400"/>
              </a:spcAft>
              <a:buSzPct val="14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IE" sz="2800" dirty="0">
                <a:latin typeface="+mn-lt"/>
              </a:rPr>
              <a:t>Explain the difference between an ecosystem and a habitat.</a:t>
            </a:r>
          </a:p>
          <a:p>
            <a:pPr marL="504000" indent="-504000">
              <a:lnSpc>
                <a:spcPct val="100000"/>
              </a:lnSpc>
              <a:spcAft>
                <a:spcPts val="1400"/>
              </a:spcAft>
              <a:buSzPct val="14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IE" sz="2800" dirty="0">
                <a:latin typeface="+mn-lt"/>
              </a:rPr>
              <a:t>Distinguish between a community and a population. </a:t>
            </a:r>
          </a:p>
          <a:p>
            <a:pPr marL="504000" indent="-504000">
              <a:lnSpc>
                <a:spcPct val="100000"/>
              </a:lnSpc>
              <a:spcAft>
                <a:spcPts val="1400"/>
              </a:spcAft>
              <a:buSzPct val="14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IE" sz="2800" dirty="0">
                <a:latin typeface="+mn-lt"/>
              </a:rPr>
              <a:t>Identify adaptation, competition and interdependence in a habitat.</a:t>
            </a:r>
          </a:p>
          <a:p>
            <a:pPr marL="504000" indent="-504000">
              <a:lnSpc>
                <a:spcPct val="100000"/>
              </a:lnSpc>
              <a:spcAft>
                <a:spcPts val="1400"/>
              </a:spcAft>
              <a:buSzPct val="14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IE" sz="2800" dirty="0">
                <a:latin typeface="+mn-lt"/>
              </a:rPr>
              <a:t>Measure the frequency of a plant species in a habitat.</a:t>
            </a:r>
          </a:p>
        </p:txBody>
      </p:sp>
      <p:sp>
        <p:nvSpPr>
          <p:cNvPr id="3" name="Rectangle 2"/>
          <p:cNvSpPr/>
          <p:nvPr/>
        </p:nvSpPr>
        <p:spPr>
          <a:xfrm>
            <a:off x="11177237" y="979633"/>
            <a:ext cx="691375" cy="613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11177237" y="1667531"/>
            <a:ext cx="691375" cy="613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0" name="TextBox 9"/>
          <p:cNvSpPr txBox="1"/>
          <p:nvPr/>
        </p:nvSpPr>
        <p:spPr>
          <a:xfrm>
            <a:off x="11169805" y="315456"/>
            <a:ext cx="1022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/>
              <a:t>Tick</a:t>
            </a:r>
          </a:p>
        </p:txBody>
      </p:sp>
      <p:sp>
        <p:nvSpPr>
          <p:cNvPr id="9" name="Rectangle 8"/>
          <p:cNvSpPr/>
          <p:nvPr/>
        </p:nvSpPr>
        <p:spPr>
          <a:xfrm>
            <a:off x="11169805" y="2366960"/>
            <a:ext cx="691375" cy="613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2" name="Rectangle 11"/>
          <p:cNvSpPr/>
          <p:nvPr/>
        </p:nvSpPr>
        <p:spPr>
          <a:xfrm>
            <a:off x="11177237" y="3013628"/>
            <a:ext cx="691375" cy="613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3" name="Rectangle 12"/>
          <p:cNvSpPr/>
          <p:nvPr/>
        </p:nvSpPr>
        <p:spPr>
          <a:xfrm>
            <a:off x="11177237" y="3660290"/>
            <a:ext cx="691375" cy="613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0736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349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4343-A53F-614D-8572-A22EFC88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0320"/>
            <a:ext cx="10515600" cy="25133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14.1 What is ecology?</a:t>
            </a:r>
          </a:p>
        </p:txBody>
      </p:sp>
    </p:spTree>
    <p:extLst>
      <p:ext uri="{BB962C8B-B14F-4D97-AF65-F5344CB8AC3E}">
        <p14:creationId xmlns:p14="http://schemas.microsoft.com/office/powerpoint/2010/main" val="3402696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7F84-8B3A-C247-AAD5-0BBEFE09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35" y="0"/>
            <a:ext cx="11079997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</a:rPr>
              <a:t>What is ecology?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83E4412-CCA9-A642-AB05-E6D1137663EC}"/>
              </a:ext>
            </a:extLst>
          </p:cNvPr>
          <p:cNvSpPr txBox="1">
            <a:spLocks/>
          </p:cNvSpPr>
          <p:nvPr/>
        </p:nvSpPr>
        <p:spPr>
          <a:xfrm>
            <a:off x="532735" y="900161"/>
            <a:ext cx="6224903" cy="4695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200" b="1" u="sng" dirty="0">
                <a:solidFill>
                  <a:srgbClr val="002060"/>
                </a:solidFill>
                <a:latin typeface="+mn-lt"/>
              </a:rPr>
              <a:t>Ecology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 is the branch of biology that studies how organisms interact with one another and with their physical surroundings (their environment).</a:t>
            </a:r>
          </a:p>
          <a:p>
            <a:pPr marL="457200" indent="-4572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2060"/>
              </a:solidFill>
              <a:latin typeface="+mn-lt"/>
            </a:endParaRPr>
          </a:p>
          <a:p>
            <a:pPr marL="457200" indent="-4572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B04393-CE44-AE42-ACF7-9737EBBF4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715" y="662781"/>
            <a:ext cx="41529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53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4343-A53F-614D-8572-A22EFC88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516" y="2146278"/>
            <a:ext cx="1028328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14.2 Populations, communities, habitats and ecosystems</a:t>
            </a:r>
          </a:p>
        </p:txBody>
      </p:sp>
    </p:spTree>
    <p:extLst>
      <p:ext uri="{BB962C8B-B14F-4D97-AF65-F5344CB8AC3E}">
        <p14:creationId xmlns:p14="http://schemas.microsoft.com/office/powerpoint/2010/main" val="1231523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7F84-8B3A-C247-AAD5-0BBEFE09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5" y="49889"/>
            <a:ext cx="11659264" cy="1382751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2060"/>
                </a:solidFill>
              </a:rPr>
              <a:t>Populations, communities, habitats and ecosystems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3E4412-CCA9-A642-AB05-E6D1137663EC}"/>
              </a:ext>
            </a:extLst>
          </p:cNvPr>
          <p:cNvSpPr txBox="1">
            <a:spLocks/>
          </p:cNvSpPr>
          <p:nvPr/>
        </p:nvSpPr>
        <p:spPr>
          <a:xfrm>
            <a:off x="206825" y="1360449"/>
            <a:ext cx="11524258" cy="45295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2060"/>
                </a:solidFill>
                <a:latin typeface="+mn-lt"/>
              </a:rPr>
              <a:t>A </a:t>
            </a:r>
            <a:r>
              <a:rPr lang="en-US" sz="3000" b="1" u="sng" dirty="0">
                <a:solidFill>
                  <a:srgbClr val="002060"/>
                </a:solidFill>
                <a:latin typeface="+mn-lt"/>
              </a:rPr>
              <a:t>population</a:t>
            </a:r>
            <a:r>
              <a:rPr lang="en-US" sz="3000" dirty="0">
                <a:solidFill>
                  <a:srgbClr val="002060"/>
                </a:solidFill>
                <a:latin typeface="+mn-lt"/>
              </a:rPr>
              <a:t> of organisms is made up of members of the same species in an area.</a:t>
            </a: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2060"/>
                </a:solidFill>
                <a:latin typeface="+mn-lt"/>
              </a:rPr>
              <a:t>A </a:t>
            </a:r>
            <a:r>
              <a:rPr lang="en-US" sz="3000" b="1" u="sng" dirty="0">
                <a:solidFill>
                  <a:srgbClr val="002060"/>
                </a:solidFill>
                <a:latin typeface="+mn-lt"/>
              </a:rPr>
              <a:t>community</a:t>
            </a:r>
            <a:r>
              <a:rPr lang="en-US" sz="3000" dirty="0">
                <a:solidFill>
                  <a:srgbClr val="002060"/>
                </a:solidFill>
                <a:latin typeface="+mn-lt"/>
              </a:rPr>
              <a:t> of organisms is made up of a combination of different populations in an area.</a:t>
            </a: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2060"/>
                </a:solidFill>
                <a:latin typeface="+mn-lt"/>
              </a:rPr>
              <a:t>Within a community, organisms all have a unique </a:t>
            </a:r>
            <a:r>
              <a:rPr lang="en-US" sz="3000" b="1" dirty="0">
                <a:solidFill>
                  <a:srgbClr val="002060"/>
                </a:solidFill>
                <a:latin typeface="+mn-lt"/>
              </a:rPr>
              <a:t>niche</a:t>
            </a:r>
            <a:r>
              <a:rPr lang="en-US" sz="3000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sz="3000">
                <a:solidFill>
                  <a:srgbClr val="002060"/>
                </a:solidFill>
                <a:latin typeface="+mn-lt"/>
              </a:rPr>
              <a:t>or role </a:t>
            </a:r>
            <a:r>
              <a:rPr lang="en-US" sz="3000" dirty="0">
                <a:solidFill>
                  <a:srgbClr val="002060"/>
                </a:solidFill>
                <a:latin typeface="+mn-lt"/>
              </a:rPr>
              <a:t>that they fill to keep the community balanced and stable.</a:t>
            </a:r>
          </a:p>
        </p:txBody>
      </p:sp>
    </p:spTree>
    <p:extLst>
      <p:ext uri="{BB962C8B-B14F-4D97-AF65-F5344CB8AC3E}">
        <p14:creationId xmlns:p14="http://schemas.microsoft.com/office/powerpoint/2010/main" val="638910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7F84-8B3A-C247-AAD5-0BBEFE09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5" y="-22302"/>
            <a:ext cx="11659264" cy="1382751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2060"/>
                </a:solidFill>
              </a:rPr>
              <a:t>Populations, communities, habitats and ecosystems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3E4412-CCA9-A642-AB05-E6D1137663EC}"/>
              </a:ext>
            </a:extLst>
          </p:cNvPr>
          <p:cNvSpPr txBox="1">
            <a:spLocks/>
          </p:cNvSpPr>
          <p:nvPr/>
        </p:nvSpPr>
        <p:spPr>
          <a:xfrm>
            <a:off x="206825" y="1507590"/>
            <a:ext cx="4588199" cy="4460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3000" b="1" u="sng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ecological niche</a:t>
            </a:r>
            <a:r>
              <a:rPr lang="en-US" sz="3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a species is its role in a community, how it fits in and how it interacts with other organisms.</a:t>
            </a: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 species within a community occupy different niches.</a:t>
            </a: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A362E-3D8C-6B4B-964B-24789FDA3E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0562" y="1004779"/>
            <a:ext cx="7101438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9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7F84-8B3A-C247-AAD5-0BBEFE09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5" y="-22302"/>
            <a:ext cx="11659264" cy="1382751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2060"/>
                </a:solidFill>
              </a:rPr>
              <a:t>Populations, communities, habitats and ecosystems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3E4412-CCA9-A642-AB05-E6D1137663EC}"/>
              </a:ext>
            </a:extLst>
          </p:cNvPr>
          <p:cNvSpPr txBox="1">
            <a:spLocks/>
          </p:cNvSpPr>
          <p:nvPr/>
        </p:nvSpPr>
        <p:spPr>
          <a:xfrm>
            <a:off x="206825" y="1099336"/>
            <a:ext cx="11659264" cy="2364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3000" b="1" u="sng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habitat</a:t>
            </a:r>
            <a:r>
              <a:rPr lang="en-US" sz="3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the place where a particular organism lives.</a:t>
            </a:r>
          </a:p>
          <a:p>
            <a:pPr marL="432000" indent="-432000">
              <a:lnSpc>
                <a:spcPct val="100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3000" b="1" u="sng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ecosystem</a:t>
            </a:r>
            <a:r>
              <a:rPr lang="en-US" sz="3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 community of living organisms that interact with each other in a particular environment.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50BEE5-0A7F-274A-BBD2-13F24DAE8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89" y="3138905"/>
            <a:ext cx="114554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88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A5AE976C8F014DA815AE81A8F3D888" ma:contentTypeVersion="12" ma:contentTypeDescription="Create a new document." ma:contentTypeScope="" ma:versionID="1fd7b456155e4ab863f15a9bd3276574">
  <xsd:schema xmlns:xsd="http://www.w3.org/2001/XMLSchema" xmlns:xs="http://www.w3.org/2001/XMLSchema" xmlns:p="http://schemas.microsoft.com/office/2006/metadata/properties" xmlns:ns2="690f2443-90e6-4f6b-bb8e-aafab3136b79" xmlns:ns3="d472d28a-9162-47fe-8b36-8043f48ad347" targetNamespace="http://schemas.microsoft.com/office/2006/metadata/properties" ma:root="true" ma:fieldsID="04ac529f424bf7a76c6b3a636612deb0" ns2:_="" ns3:_="">
    <xsd:import namespace="690f2443-90e6-4f6b-bb8e-aafab3136b79"/>
    <xsd:import namespace="d472d28a-9162-47fe-8b36-8043f48ad3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0f2443-90e6-4f6b-bb8e-aafab3136b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72d28a-9162-47fe-8b36-8043f48ad34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F21E153-0603-438E-B6D7-A7324EA08115}"/>
</file>

<file path=customXml/itemProps2.xml><?xml version="1.0" encoding="utf-8"?>
<ds:datastoreItem xmlns:ds="http://schemas.openxmlformats.org/officeDocument/2006/customXml" ds:itemID="{DA758C5D-C721-412F-BF3F-7BF833978FFB}"/>
</file>

<file path=customXml/itemProps3.xml><?xml version="1.0" encoding="utf-8"?>
<ds:datastoreItem xmlns:ds="http://schemas.openxmlformats.org/officeDocument/2006/customXml" ds:itemID="{7A8C65BB-FDAF-4C08-B723-C7B4E38D3AED}"/>
</file>

<file path=docProps/app.xml><?xml version="1.0" encoding="utf-8"?>
<Properties xmlns="http://schemas.openxmlformats.org/officeDocument/2006/extended-properties" xmlns:vt="http://schemas.openxmlformats.org/officeDocument/2006/docPropsVTypes">
  <TotalTime>1231</TotalTime>
  <Words>977</Words>
  <Application>Microsoft Macintosh PowerPoint</Application>
  <PresentationFormat>Widescreen</PresentationFormat>
  <Paragraphs>115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14.1 What is ecology?</vt:lpstr>
      <vt:lpstr>What is ecology? </vt:lpstr>
      <vt:lpstr>14.2 Populations, communities, habitats and ecosystems</vt:lpstr>
      <vt:lpstr>Populations, communities, habitats and ecosystems </vt:lpstr>
      <vt:lpstr>Populations, communities, habitats and ecosystems </vt:lpstr>
      <vt:lpstr>Populations, communities, habitats and ecosystems </vt:lpstr>
      <vt:lpstr>Populations, communities, habitats and ecosystems </vt:lpstr>
      <vt:lpstr>14.3 Energy flow in an ecosystem </vt:lpstr>
      <vt:lpstr>Energy flow in an ecosystem   </vt:lpstr>
      <vt:lpstr>Energy flow in an ecosystem   </vt:lpstr>
      <vt:lpstr>Energy flow in an ecosystem   </vt:lpstr>
      <vt:lpstr>Trophic levels </vt:lpstr>
      <vt:lpstr>Energy pyramid </vt:lpstr>
      <vt:lpstr>14.4 Flow of matter in an ecosystem </vt:lpstr>
      <vt:lpstr>Flow of matter in an ecosystem   </vt:lpstr>
      <vt:lpstr>14.5 Habitat study </vt:lpstr>
      <vt:lpstr>Why study a habitat?</vt:lpstr>
      <vt:lpstr>14.6 Steps in a habitat study </vt:lpstr>
      <vt:lpstr>Steps in a habitat study</vt:lpstr>
      <vt:lpstr>Steps in a habitat study</vt:lpstr>
      <vt:lpstr>Steps in a habitat study</vt:lpstr>
      <vt:lpstr>Steps in a habitat study</vt:lpstr>
      <vt:lpstr>Steps in a habitat study</vt:lpstr>
      <vt:lpstr>Steps in a habitat study</vt:lpstr>
      <vt:lpstr>Steps in a habitat study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O'Keeffe</dc:creator>
  <cp:lastModifiedBy>Kristin Jensen</cp:lastModifiedBy>
  <cp:revision>130</cp:revision>
  <dcterms:created xsi:type="dcterms:W3CDTF">2019-02-07T17:12:40Z</dcterms:created>
  <dcterms:modified xsi:type="dcterms:W3CDTF">2021-05-12T13:56:25Z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0x010100B0A5AE976C8F014DA815AE81A8F3D888</vt:lpwstr>
  </property>
</Properties>
</file>